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6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8404800" cy="38404800"/>
  <p:notesSz cx="81838800" cy="818388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1pPr>
    <a:lvl2pPr marL="446547"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2pPr>
    <a:lvl3pPr marL="893094"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3pPr>
    <a:lvl4pPr marL="1339642"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4pPr>
    <a:lvl5pPr marL="1786189" algn="l" rtl="0" eaLnBrk="0" fontAlgn="base" hangingPunct="0">
      <a:spcBef>
        <a:spcPct val="0"/>
      </a:spcBef>
      <a:spcAft>
        <a:spcPct val="0"/>
      </a:spcAft>
      <a:defRPr sz="2300" b="1" kern="1200">
        <a:solidFill>
          <a:schemeClr val="tx1"/>
        </a:solidFill>
        <a:latin typeface="Arial" charset="0"/>
        <a:ea typeface="+mn-ea"/>
        <a:cs typeface="+mn-cs"/>
      </a:defRPr>
    </a:lvl5pPr>
    <a:lvl6pPr marL="2232736" algn="l" defTabSz="893094" rtl="0" eaLnBrk="1" latinLnBrk="0" hangingPunct="1">
      <a:defRPr sz="2300" b="1" kern="1200">
        <a:solidFill>
          <a:schemeClr val="tx1"/>
        </a:solidFill>
        <a:latin typeface="Arial" charset="0"/>
        <a:ea typeface="+mn-ea"/>
        <a:cs typeface="+mn-cs"/>
      </a:defRPr>
    </a:lvl6pPr>
    <a:lvl7pPr marL="2679283" algn="l" defTabSz="893094" rtl="0" eaLnBrk="1" latinLnBrk="0" hangingPunct="1">
      <a:defRPr sz="2300" b="1" kern="1200">
        <a:solidFill>
          <a:schemeClr val="tx1"/>
        </a:solidFill>
        <a:latin typeface="Arial" charset="0"/>
        <a:ea typeface="+mn-ea"/>
        <a:cs typeface="+mn-cs"/>
      </a:defRPr>
    </a:lvl7pPr>
    <a:lvl8pPr marL="3125831" algn="l" defTabSz="893094" rtl="0" eaLnBrk="1" latinLnBrk="0" hangingPunct="1">
      <a:defRPr sz="2300" b="1" kern="1200">
        <a:solidFill>
          <a:schemeClr val="tx1"/>
        </a:solidFill>
        <a:latin typeface="Arial" charset="0"/>
        <a:ea typeface="+mn-ea"/>
        <a:cs typeface="+mn-cs"/>
      </a:defRPr>
    </a:lvl8pPr>
    <a:lvl9pPr marL="3572378" algn="l" defTabSz="893094" rtl="0" eaLnBrk="1" latinLnBrk="0" hangingPunct="1">
      <a:defRPr sz="23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191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2F6C"/>
    <a:srgbClr val="760000"/>
    <a:srgbClr val="106379"/>
    <a:srgbClr val="E1E1FF"/>
    <a:srgbClr val="008B6A"/>
    <a:srgbClr val="006448"/>
    <a:srgbClr val="C3E2F1"/>
    <a:srgbClr val="E9CBE4"/>
    <a:srgbClr val="FFFF99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412" autoAdjust="0"/>
  </p:normalViewPr>
  <p:slideViewPr>
    <p:cSldViewPr>
      <p:cViewPr>
        <p:scale>
          <a:sx n="20" d="100"/>
          <a:sy n="20" d="100"/>
        </p:scale>
        <p:origin x="12" y="54"/>
      </p:cViewPr>
      <p:guideLst>
        <p:guide orient="horz" pos="24191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0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176" tIns="467593" rIns="935176" bIns="467593" numCol="1" anchor="t" anchorCtr="0" compatLnSpc="1">
            <a:prstTxWarp prst="textNoShape">
              <a:avLst/>
            </a:prstTxWarp>
          </a:bodyPr>
          <a:lstStyle>
            <a:lvl1pPr defTabSz="9352638">
              <a:defRPr sz="11600"/>
            </a:lvl1pPr>
          </a:lstStyle>
          <a:p>
            <a:endParaRPr lang="en-US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6367920" y="0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176" tIns="467593" rIns="935176" bIns="467593" numCol="1" anchor="t" anchorCtr="0" compatLnSpc="1">
            <a:prstTxWarp prst="textNoShape">
              <a:avLst/>
            </a:prstTxWarp>
          </a:bodyPr>
          <a:lstStyle>
            <a:lvl1pPr algn="r" defTabSz="9352638">
              <a:defRPr sz="11600"/>
            </a:lvl1pPr>
          </a:lstStyle>
          <a:p>
            <a:endParaRPr lang="en-US"/>
          </a:p>
        </p:txBody>
      </p:sp>
      <p:sp>
        <p:nvSpPr>
          <p:cNvPr id="410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6" y="77744077"/>
            <a:ext cx="35470897" cy="409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176" tIns="467593" rIns="935176" bIns="467593" numCol="1" anchor="b" anchorCtr="0" compatLnSpc="1">
            <a:prstTxWarp prst="textNoShape">
              <a:avLst/>
            </a:prstTxWarp>
          </a:bodyPr>
          <a:lstStyle>
            <a:lvl1pPr defTabSz="9352638">
              <a:defRPr sz="11600"/>
            </a:lvl1pPr>
          </a:lstStyle>
          <a:p>
            <a:endParaRPr lang="en-US"/>
          </a:p>
        </p:txBody>
      </p:sp>
      <p:sp>
        <p:nvSpPr>
          <p:cNvPr id="410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6367920" y="77744077"/>
            <a:ext cx="35470897" cy="409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176" tIns="467593" rIns="935176" bIns="467593" numCol="1" anchor="b" anchorCtr="0" compatLnSpc="1">
            <a:prstTxWarp prst="textNoShape">
              <a:avLst/>
            </a:prstTxWarp>
          </a:bodyPr>
          <a:lstStyle>
            <a:lvl1pPr algn="r" defTabSz="9352638">
              <a:defRPr sz="11600"/>
            </a:lvl1pPr>
          </a:lstStyle>
          <a:p>
            <a:fld id="{7F0FE9D4-E8C5-48AE-B8E8-6D15EDB27A7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80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" y="0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t" anchorCtr="0" compatLnSpc="1">
            <a:prstTxWarp prst="textNoShape">
              <a:avLst/>
            </a:prstTxWarp>
          </a:bodyPr>
          <a:lstStyle>
            <a:lvl1pPr>
              <a:defRPr sz="11600" b="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6349393" y="0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t" anchorCtr="0" compatLnSpc="1">
            <a:prstTxWarp prst="textNoShape">
              <a:avLst/>
            </a:prstTxWarp>
          </a:bodyPr>
          <a:lstStyle>
            <a:lvl1pPr algn="r">
              <a:defRPr sz="11600" b="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5574625" y="6129338"/>
            <a:ext cx="30689550" cy="306895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191303" y="38879026"/>
            <a:ext cx="65456217" cy="36824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" y="77730094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b" anchorCtr="0" compatLnSpc="1">
            <a:prstTxWarp prst="textNoShape">
              <a:avLst/>
            </a:prstTxWarp>
          </a:bodyPr>
          <a:lstStyle>
            <a:lvl1pPr>
              <a:defRPr sz="11600" b="0">
                <a:latin typeface="Times" pitchFamily="18" charset="0"/>
              </a:defRPr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6349393" y="77730094"/>
            <a:ext cx="35470897" cy="40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740" tIns="458865" rIns="917740" bIns="458865" numCol="1" anchor="b" anchorCtr="0" compatLnSpc="1">
            <a:prstTxWarp prst="textNoShape">
              <a:avLst/>
            </a:prstTxWarp>
          </a:bodyPr>
          <a:lstStyle>
            <a:lvl1pPr algn="r">
              <a:defRPr sz="11600" b="0">
                <a:latin typeface="Times" pitchFamily="18" charset="0"/>
              </a:defRPr>
            </a:lvl1pPr>
          </a:lstStyle>
          <a:p>
            <a:fld id="{D551BAE5-ECC1-4644-A045-1020350931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011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4654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89309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3964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786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32736" algn="l" defTabSz="893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79283" algn="l" defTabSz="893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25831" algn="l" defTabSz="893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72378" algn="l" defTabSz="89309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673B61-387F-4C48-AD7F-306B523FF5ED}" type="slidenum">
              <a:rPr lang="en-US"/>
              <a:pPr/>
              <a:t>1</a:t>
            </a:fld>
            <a:endParaRPr lang="en-US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83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360" y="11930383"/>
            <a:ext cx="32644080" cy="823214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0" y="21762720"/>
            <a:ext cx="26883360" cy="9814560"/>
          </a:xfrm>
          <a:prstGeom prst="rect">
            <a:avLst/>
          </a:prstGeom>
        </p:spPr>
        <p:txBody>
          <a:bodyPr lIns="438912" tIns="219456" rIns="438912" bIns="219456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entury Gothic"/>
                <a:cs typeface="Century Gothic"/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98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20240" y="8961123"/>
            <a:ext cx="34564320" cy="25345393"/>
          </a:xfrm>
          <a:prstGeom prst="rect">
            <a:avLst/>
          </a:prstGeom>
        </p:spPr>
        <p:txBody>
          <a:bodyPr vert="eaVert" lIns="438912" tIns="219456" rIns="438912" bIns="21945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49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843480" y="1537976"/>
            <a:ext cx="8641080" cy="32768540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20240" y="1537976"/>
            <a:ext cx="25283160" cy="32768540"/>
          </a:xfrm>
          <a:prstGeom prst="rect">
            <a:avLst/>
          </a:prstGeom>
        </p:spPr>
        <p:txBody>
          <a:bodyPr vert="eaVert" lIns="438912" tIns="219456" rIns="438912" bIns="219456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6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9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240" y="8961123"/>
            <a:ext cx="34564320" cy="2534539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>
                <a:latin typeface="Century Gothic"/>
                <a:cs typeface="Century Gothic"/>
              </a:defRPr>
            </a:lvl1pPr>
            <a:lvl2pPr>
              <a:defRPr>
                <a:latin typeface="Century Gothic"/>
                <a:cs typeface="Century Gothic"/>
              </a:defRPr>
            </a:lvl2pPr>
            <a:lvl3pPr>
              <a:defRPr>
                <a:latin typeface="Century Gothic"/>
                <a:cs typeface="Century Gothic"/>
              </a:defRPr>
            </a:lvl3pPr>
            <a:lvl4pPr>
              <a:defRPr>
                <a:latin typeface="Century Gothic"/>
                <a:cs typeface="Century Gothic"/>
              </a:defRPr>
            </a:lvl4pPr>
            <a:lvl5pPr>
              <a:defRPr>
                <a:latin typeface="Century Gothic"/>
                <a:cs typeface="Century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88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5" y="24678643"/>
            <a:ext cx="32644080" cy="7627620"/>
          </a:xfrm>
          <a:prstGeom prst="rect">
            <a:avLst/>
          </a:prstGeo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5" y="16277596"/>
            <a:ext cx="32644080" cy="8401047"/>
          </a:xfrm>
          <a:prstGeom prst="rect">
            <a:avLst/>
          </a:prstGeom>
        </p:spPr>
        <p:txBody>
          <a:bodyPr lIns="438912" tIns="219456" rIns="438912" bIns="219456"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77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8961123"/>
            <a:ext cx="16962120" cy="2534539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3400">
                <a:latin typeface="Century Gothic"/>
                <a:cs typeface="Century Gothic"/>
              </a:defRPr>
            </a:lvl1pPr>
            <a:lvl2pPr>
              <a:defRPr sz="11500">
                <a:latin typeface="Century Gothic"/>
                <a:cs typeface="Century Gothic"/>
              </a:defRPr>
            </a:lvl2pPr>
            <a:lvl3pPr>
              <a:defRPr sz="9600">
                <a:latin typeface="Century Gothic"/>
                <a:cs typeface="Century Gothic"/>
              </a:defRPr>
            </a:lvl3pPr>
            <a:lvl4pPr>
              <a:defRPr sz="8600">
                <a:latin typeface="Century Gothic"/>
                <a:cs typeface="Century Gothic"/>
              </a:defRPr>
            </a:lvl4pPr>
            <a:lvl5pPr>
              <a:defRPr sz="8600">
                <a:latin typeface="Century Gothic"/>
                <a:cs typeface="Century Gothic"/>
              </a:defRPr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22440" y="8961123"/>
            <a:ext cx="16962120" cy="2534539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3400">
                <a:latin typeface="Century Gothic"/>
                <a:cs typeface="Century Gothic"/>
              </a:defRPr>
            </a:lvl1pPr>
            <a:lvl2pPr>
              <a:defRPr sz="11500">
                <a:latin typeface="Century Gothic"/>
                <a:cs typeface="Century Gothic"/>
              </a:defRPr>
            </a:lvl2pPr>
            <a:lvl3pPr>
              <a:defRPr sz="9600">
                <a:latin typeface="Century Gothic"/>
                <a:cs typeface="Century Gothic"/>
              </a:defRPr>
            </a:lvl3pPr>
            <a:lvl4pPr>
              <a:defRPr sz="8600">
                <a:latin typeface="Century Gothic"/>
                <a:cs typeface="Century Gothic"/>
              </a:defRPr>
            </a:lvl4pPr>
            <a:lvl5pPr>
              <a:defRPr sz="8600">
                <a:latin typeface="Century Gothic"/>
                <a:cs typeface="Century Gothic"/>
              </a:defRPr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58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8596633"/>
            <a:ext cx="16968790" cy="3582667"/>
          </a:xfrm>
          <a:prstGeom prst="rect">
            <a:avLst/>
          </a:prstGeom>
        </p:spPr>
        <p:txBody>
          <a:bodyPr lIns="438912" tIns="219456" rIns="438912" bIns="219456"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0" y="12179300"/>
            <a:ext cx="16968790" cy="2212721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9107" y="8596633"/>
            <a:ext cx="16975455" cy="3582667"/>
          </a:xfrm>
          <a:prstGeom prst="rect">
            <a:avLst/>
          </a:prstGeom>
        </p:spPr>
        <p:txBody>
          <a:bodyPr lIns="438912" tIns="219456" rIns="438912" bIns="219456"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9107" y="12179300"/>
            <a:ext cx="16975455" cy="2212721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34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581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6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2" y="1529080"/>
            <a:ext cx="12634915" cy="6507480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5210" y="1529083"/>
            <a:ext cx="21469350" cy="32777433"/>
          </a:xfrm>
          <a:prstGeom prst="rect">
            <a:avLst/>
          </a:prstGeom>
        </p:spPr>
        <p:txBody>
          <a:bodyPr lIns="438912" tIns="219456" rIns="438912" bIns="219456"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2" y="8036563"/>
            <a:ext cx="12634915" cy="26269953"/>
          </a:xfrm>
          <a:prstGeom prst="rect">
            <a:avLst/>
          </a:prstGeom>
        </p:spPr>
        <p:txBody>
          <a:bodyPr lIns="438912" tIns="219456" rIns="438912" bIns="219456"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17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610" y="26883360"/>
            <a:ext cx="23042880" cy="3173733"/>
          </a:xfrm>
          <a:prstGeom prst="rect">
            <a:avLst/>
          </a:prstGeo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610" y="3431540"/>
            <a:ext cx="23042880" cy="23042880"/>
          </a:xfrm>
          <a:prstGeom prst="rect">
            <a:avLst/>
          </a:prstGeom>
        </p:spPr>
        <p:txBody>
          <a:bodyPr lIns="438912" tIns="219456" rIns="438912" bIns="219456"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610" y="30057093"/>
            <a:ext cx="23042880" cy="4507227"/>
          </a:xfrm>
          <a:prstGeom prst="rect">
            <a:avLst/>
          </a:prstGeom>
        </p:spPr>
        <p:txBody>
          <a:bodyPr lIns="438912" tIns="219456" rIns="438912" bIns="219456"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202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57AC0551-A3F8-2B4F-B123-F2BA0DFA14DA}" type="datetimeFigureOut">
              <a:rPr lang="en-US" smtClean="0"/>
              <a:t>8/2/2017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3121640" y="35595563"/>
            <a:ext cx="121615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7523440" y="35595563"/>
            <a:ext cx="8961120" cy="2044700"/>
          </a:xfrm>
          <a:prstGeom prst="rect">
            <a:avLst/>
          </a:prstGeom>
        </p:spPr>
        <p:txBody>
          <a:bodyPr lIns="438912" tIns="219456" rIns="438912" bIns="219456"/>
          <a:lstStyle/>
          <a:p>
            <a:fld id="{E3B61693-8689-574C-94CB-5A47910FE3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2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6"/>
          <p:cNvSpPr>
            <a:spLocks noGrp="1"/>
          </p:cNvSpPr>
          <p:nvPr>
            <p:ph type="title"/>
          </p:nvPr>
        </p:nvSpPr>
        <p:spPr>
          <a:xfrm>
            <a:off x="1920240" y="1537973"/>
            <a:ext cx="34564320" cy="6400800"/>
          </a:xfrm>
          <a:prstGeom prst="rect">
            <a:avLst/>
          </a:prstGeom>
        </p:spPr>
        <p:txBody>
          <a:bodyPr vert="horz" lIns="438912" tIns="219456" rIns="438912" bIns="219456" rtlCol="0" anchor="t">
            <a:normAutofit/>
          </a:bodyPr>
          <a:lstStyle/>
          <a:p>
            <a:r>
              <a:rPr lang="en-US" dirty="0" smtClean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783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gif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13.gif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5229" y="34290000"/>
            <a:ext cx="4876800" cy="36576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1086" y="34290000"/>
            <a:ext cx="4876800" cy="36576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0" y="22326600"/>
            <a:ext cx="4876800" cy="36576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9300" y="22326600"/>
            <a:ext cx="4876800" cy="365760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8920" y="10238725"/>
            <a:ext cx="3429000" cy="34290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5356" y="10238725"/>
            <a:ext cx="3429000" cy="3429000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13197840" y="14097000"/>
            <a:ext cx="12070080" cy="11942518"/>
            <a:chOff x="914400" y="12044985"/>
            <a:chExt cx="11887200" cy="6895104"/>
          </a:xfrm>
        </p:grpSpPr>
        <p:sp>
          <p:nvSpPr>
            <p:cNvPr id="69" name="TextBox 68"/>
            <p:cNvSpPr txBox="1"/>
            <p:nvPr/>
          </p:nvSpPr>
          <p:spPr>
            <a:xfrm>
              <a:off x="914400" y="12995434"/>
              <a:ext cx="11887200" cy="594465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numCol="2" rtlCol="0" anchor="t">
              <a:noAutofit/>
            </a:bodyPr>
            <a:lstStyle/>
            <a:p>
              <a:r>
                <a:rPr lang="en-US" sz="3400" b="0" dirty="0" smtClean="0"/>
                <a:t>Compare corresponding </a:t>
              </a:r>
            </a:p>
            <a:p>
              <a:r>
                <a:rPr lang="en-US" sz="3400" b="0" dirty="0" smtClean="0"/>
                <a:t>x and y compounds</a:t>
              </a:r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r>
                <a:rPr lang="en-US" sz="3400" b="0" dirty="0" smtClean="0"/>
                <a:t>Structure </a:t>
              </a:r>
              <a:r>
                <a:rPr lang="en-US" sz="3400" b="0" dirty="0"/>
                <a:t>Correlated with </a:t>
              </a:r>
              <a:r>
                <a:rPr lang="en-US" sz="3400" b="0" dirty="0" smtClean="0"/>
                <a:t>Combination Response</a:t>
              </a:r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r>
                <a:rPr lang="en-US" sz="3400" b="0" dirty="0" smtClean="0"/>
                <a:t>Visualizing Dissimilarity of Structures in an Assay</a:t>
              </a:r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r>
                <a:rPr lang="en-US" sz="3400" b="0" dirty="0" smtClean="0"/>
                <a:t>Structure </a:t>
              </a:r>
              <a:r>
                <a:rPr lang="en-US" sz="3400" b="0" dirty="0"/>
                <a:t>Correlated with </a:t>
              </a:r>
              <a:endParaRPr lang="en-US" sz="3400" b="0" dirty="0" smtClean="0"/>
            </a:p>
            <a:p>
              <a:r>
                <a:rPr lang="el-GR" sz="3600" b="0" dirty="0"/>
                <a:t>Δ</a:t>
              </a:r>
              <a:r>
                <a:rPr lang="en-US" sz="3400" b="0" dirty="0" smtClean="0"/>
                <a:t> </a:t>
              </a:r>
              <a:r>
                <a:rPr lang="en-US" sz="3400" b="0" dirty="0"/>
                <a:t>Bliss</a:t>
              </a:r>
            </a:p>
            <a:p>
              <a:endParaRPr lang="en-US" sz="3400" b="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914400" y="12044985"/>
              <a:ext cx="11887200" cy="95028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Q2: Chemical Structure Correlated with Combination Response and Synergy </a:t>
              </a:r>
              <a:endParaRPr lang="en-US" sz="6000" dirty="0" smtClean="0">
                <a:solidFill>
                  <a:srgbClr val="642F6C"/>
                </a:solidFill>
              </a:endParaRPr>
            </a:p>
          </p:txBody>
        </p:sp>
      </p:grpSp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0" b="4847"/>
          <a:stretch/>
        </p:blipFill>
        <p:spPr>
          <a:xfrm>
            <a:off x="32421469" y="28440528"/>
            <a:ext cx="4990998" cy="5029200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25847040" y="22811116"/>
            <a:ext cx="12070080" cy="11256526"/>
            <a:chOff x="914400" y="12310603"/>
            <a:chExt cx="11887200" cy="6467011"/>
          </a:xfrm>
        </p:grpSpPr>
        <p:sp>
          <p:nvSpPr>
            <p:cNvPr id="35" name="TextBox 34"/>
            <p:cNvSpPr txBox="1"/>
            <p:nvPr/>
          </p:nvSpPr>
          <p:spPr>
            <a:xfrm>
              <a:off x="914400" y="12835937"/>
              <a:ext cx="11887200" cy="594167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r>
                <a:rPr lang="en-US" sz="3400" dirty="0" smtClean="0"/>
                <a:t>Limitations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Dose response was not a compound property that illustrated the SPP well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Will be able to draw better conclusions about if the SPP for drug combinations using a different compound property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endParaRPr lang="en-US" sz="3400" b="0" dirty="0"/>
            </a:p>
            <a:p>
              <a:r>
                <a:rPr lang="en-US" sz="3400" dirty="0" smtClean="0"/>
                <a:t>Future Work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Clustering of response matrices- group together the drug </a:t>
              </a:r>
            </a:p>
            <a:p>
              <a:r>
                <a:rPr lang="en-US" sz="3400" b="0" dirty="0"/>
                <a:t> </a:t>
              </a:r>
              <a:r>
                <a:rPr lang="en-US" sz="3400" b="0" dirty="0" smtClean="0"/>
                <a:t>    </a:t>
              </a:r>
              <a:r>
                <a:rPr lang="en-US" sz="3400" b="0" dirty="0" smtClean="0"/>
                <a:t>combinations based on which</a:t>
              </a:r>
            </a:p>
            <a:p>
              <a:r>
                <a:rPr lang="en-US" sz="3400" b="0" dirty="0"/>
                <a:t> </a:t>
              </a:r>
              <a:r>
                <a:rPr lang="en-US" sz="3400" b="0" dirty="0" smtClean="0"/>
                <a:t>   </a:t>
              </a:r>
              <a:r>
                <a:rPr lang="en-US" sz="3400" b="0" dirty="0" smtClean="0"/>
                <a:t> show similar response matrices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Work on SPP within specific </a:t>
              </a:r>
            </a:p>
            <a:p>
              <a:r>
                <a:rPr lang="en-US" sz="3400" b="0" dirty="0"/>
                <a:t> </a:t>
              </a:r>
              <a:r>
                <a:rPr lang="en-US" sz="3400" b="0" dirty="0" smtClean="0"/>
                <a:t>    </a:t>
              </a:r>
              <a:r>
                <a:rPr lang="en-US" sz="3400" b="0" dirty="0" smtClean="0"/>
                <a:t>clusters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Perform more analysis:</a:t>
              </a:r>
            </a:p>
            <a:p>
              <a:pPr marL="1018047" lvl="1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Data for other medical </a:t>
              </a:r>
            </a:p>
            <a:p>
              <a:pPr lvl="1"/>
              <a:r>
                <a:rPr lang="en-US" sz="3400" b="0" dirty="0" smtClean="0"/>
                <a:t>     conditions in addition to this </a:t>
              </a:r>
            </a:p>
            <a:p>
              <a:pPr lvl="1"/>
              <a:r>
                <a:rPr lang="en-US" sz="3400" b="0" dirty="0" smtClean="0"/>
                <a:t>     work on Malaria, </a:t>
              </a:r>
            </a:p>
            <a:p>
              <a:pPr marL="1018047" lvl="1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Larger overall volume of </a:t>
              </a:r>
            </a:p>
            <a:p>
              <a:pPr lvl="1"/>
              <a:r>
                <a:rPr lang="en-US" sz="3400" b="0" dirty="0"/>
                <a:t> </a:t>
              </a:r>
              <a:r>
                <a:rPr lang="en-US" sz="3400" b="0" dirty="0" smtClean="0"/>
                <a:t>    data</a:t>
              </a:r>
              <a:endParaRPr lang="en-US" sz="3400" b="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14400" y="12310603"/>
              <a:ext cx="11887200" cy="52533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Discussion</a:t>
              </a:r>
              <a:endParaRPr lang="en-US" sz="6000" dirty="0" smtClean="0">
                <a:solidFill>
                  <a:srgbClr val="642F6C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3197840" y="26498255"/>
            <a:ext cx="12070475" cy="11445857"/>
            <a:chOff x="914011" y="12147533"/>
            <a:chExt cx="11887589" cy="6161829"/>
          </a:xfrm>
        </p:grpSpPr>
        <p:sp>
          <p:nvSpPr>
            <p:cNvPr id="31" name="TextBox 30"/>
            <p:cNvSpPr txBox="1"/>
            <p:nvPr/>
          </p:nvSpPr>
          <p:spPr>
            <a:xfrm>
              <a:off x="914011" y="12147533"/>
              <a:ext cx="11887200" cy="88607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Q3: Dose Response Correlated with Combination Response and Synergy</a:t>
              </a:r>
              <a:endParaRPr lang="en-US" sz="6000" dirty="0" smtClean="0">
                <a:solidFill>
                  <a:srgbClr val="642F6C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14400" y="13040070"/>
              <a:ext cx="11887200" cy="5269292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numCol="2" rtlCol="0" anchor="t">
              <a:noAutofit/>
            </a:bodyPr>
            <a:lstStyle/>
            <a:p>
              <a:r>
                <a:rPr lang="en-US" sz="3400" b="0" dirty="0" smtClean="0"/>
                <a:t>Compare corresponding </a:t>
              </a:r>
            </a:p>
            <a:p>
              <a:r>
                <a:rPr lang="en-US" sz="3400" b="0" dirty="0" smtClean="0"/>
                <a:t>x and y dose </a:t>
              </a:r>
              <a:r>
                <a:rPr lang="en-US" sz="3400" b="0" dirty="0" smtClean="0"/>
                <a:t>responses </a:t>
              </a:r>
              <a:r>
                <a:rPr lang="en-US" sz="3400" b="0" baseline="30000" dirty="0" smtClean="0"/>
                <a:t>5</a:t>
              </a:r>
              <a:endParaRPr lang="en-US" sz="3400" b="0" baseline="30000" dirty="0" smtClean="0"/>
            </a:p>
            <a:p>
              <a:pPr marL="571500" indent="-571500">
                <a:buFont typeface="Arial" pitchFamily="34" charset="0"/>
                <a:buChar char="•"/>
              </a:pPr>
              <a:endParaRPr lang="en-US" sz="3400" b="0" dirty="0"/>
            </a:p>
            <a:p>
              <a:pPr marL="571500" indent="-571500">
                <a:buFont typeface="Arial" pitchFamily="34" charset="0"/>
                <a:buChar char="•"/>
              </a:pPr>
              <a:endParaRPr lang="en-US" sz="3400" b="0" dirty="0" smtClean="0"/>
            </a:p>
            <a:p>
              <a:pPr marL="571500" indent="-571500">
                <a:buFont typeface="Arial" pitchFamily="34" charset="0"/>
                <a:buChar char="•"/>
              </a:pPr>
              <a:endParaRPr lang="en-US" sz="3400" b="0" dirty="0"/>
            </a:p>
            <a:p>
              <a:pPr marL="571500" indent="-571500">
                <a:buFont typeface="Arial" pitchFamily="34" charset="0"/>
                <a:buChar char="•"/>
              </a:pPr>
              <a:endParaRPr lang="en-US" sz="3400" b="0" dirty="0" smtClean="0"/>
            </a:p>
            <a:p>
              <a:pPr marL="571500" indent="-571500">
                <a:buFont typeface="Arial" pitchFamily="34" charset="0"/>
                <a:buChar char="•"/>
              </a:pPr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r>
                <a:rPr lang="en-US" sz="3400" b="0" dirty="0" smtClean="0"/>
                <a:t>Dose Response Correlated with Combination </a:t>
              </a:r>
              <a:r>
                <a:rPr lang="en-US" sz="3400" b="0" dirty="0" smtClean="0"/>
                <a:t>Response</a:t>
              </a:r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r>
                <a:rPr lang="en-US" sz="3400" b="0" dirty="0" smtClean="0"/>
                <a:t>Visualizing </a:t>
              </a:r>
              <a:r>
                <a:rPr lang="en-US" sz="3400" b="0" dirty="0" smtClean="0"/>
                <a:t>Dissimilarity of Dose Responses in an Assay</a:t>
              </a:r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r>
                <a:rPr lang="en-US" sz="3400" b="0" dirty="0" smtClean="0"/>
                <a:t>Dose Response Correlated with </a:t>
              </a:r>
              <a:r>
                <a:rPr lang="el-GR" sz="3600" b="0" dirty="0"/>
                <a:t>Δ</a:t>
              </a:r>
              <a:r>
                <a:rPr lang="en-US" sz="3400" b="0" dirty="0" smtClean="0"/>
                <a:t> </a:t>
              </a:r>
              <a:r>
                <a:rPr lang="en-US" sz="3400" b="0" dirty="0" smtClean="0"/>
                <a:t>Bliss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65221" y="4366451"/>
            <a:ext cx="36576000" cy="24384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/>
            <a:r>
              <a:rPr lang="en-US" sz="6000" dirty="0" smtClean="0">
                <a:solidFill>
                  <a:srgbClr val="642F6C"/>
                </a:solidFill>
              </a:rPr>
              <a:t>Similar Compounds Show Similar Activities- Does This Hold for Compound Combinations?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6441290"/>
            <a:ext cx="36576000" cy="1377137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pPr algn="ctr"/>
            <a:r>
              <a:rPr lang="en-US" sz="4000" b="0" dirty="0" smtClean="0"/>
              <a:t>Sarita Lee, Rajarshi Guha, Lu Chen</a:t>
            </a:r>
          </a:p>
          <a:p>
            <a:pPr algn="ctr"/>
            <a:r>
              <a:rPr lang="en-US" sz="4000" b="0" dirty="0"/>
              <a:t>National Center for Advancing Translational Sciences, National Institutes of Health, Rockville, Maryland </a:t>
            </a:r>
            <a:r>
              <a:rPr lang="en-US" sz="4000" b="0" dirty="0" smtClean="0"/>
              <a:t>20850</a:t>
            </a:r>
          </a:p>
          <a:p>
            <a:pPr algn="ctr"/>
            <a:endParaRPr lang="en-US" sz="4000" b="0" dirty="0" smtClean="0"/>
          </a:p>
          <a:p>
            <a:pPr algn="ctr"/>
            <a:endParaRPr lang="en-US" sz="4000" b="0" dirty="0" smtClean="0"/>
          </a:p>
        </p:txBody>
      </p:sp>
      <p:grpSp>
        <p:nvGrpSpPr>
          <p:cNvPr id="19" name="Group 18"/>
          <p:cNvGrpSpPr/>
          <p:nvPr/>
        </p:nvGrpSpPr>
        <p:grpSpPr>
          <a:xfrm>
            <a:off x="457200" y="8297389"/>
            <a:ext cx="12070080" cy="16540026"/>
            <a:chOff x="906525" y="9753600"/>
            <a:chExt cx="11895075" cy="7007597"/>
          </a:xfrm>
        </p:grpSpPr>
        <p:sp>
          <p:nvSpPr>
            <p:cNvPr id="10" name="TextBox 9"/>
            <p:cNvSpPr txBox="1"/>
            <p:nvPr/>
          </p:nvSpPr>
          <p:spPr>
            <a:xfrm>
              <a:off x="914400" y="9753600"/>
              <a:ext cx="11887200" cy="38740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numCol="1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Introduction</a:t>
              </a:r>
              <a:endParaRPr lang="en-US" sz="6000" dirty="0" smtClean="0">
                <a:solidFill>
                  <a:srgbClr val="642F6C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06525" y="10139347"/>
              <a:ext cx="11895075" cy="662185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numCol="1" rtlCol="0" anchor="t">
              <a:noAutofit/>
            </a:bodyPr>
            <a:lstStyle/>
            <a:p>
              <a:r>
                <a:rPr lang="en-US" sz="3400" dirty="0" smtClean="0"/>
                <a:t>Drug Combination and Synergy 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>
                  <a:latin typeface="Arial" panose="020B0604020202020204" pitchFamily="34" charset="0"/>
                  <a:cs typeface="Arial" panose="020B0604020202020204" pitchFamily="34" charset="0"/>
                </a:rPr>
                <a:t>Drug combinations are used to treat many medical conditions such as:  HIV, malaria, and cancer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>
                  <a:latin typeface="Arial" panose="020B0604020202020204" pitchFamily="34" charset="0"/>
                  <a:cs typeface="Arial" panose="020B0604020202020204" pitchFamily="34" charset="0"/>
                </a:rPr>
                <a:t>Sometimes the combined effect of drugs is different than their individual effects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Better effect: </a:t>
              </a:r>
              <a:r>
                <a:rPr lang="en-US" sz="3400" b="0" dirty="0">
                  <a:latin typeface="Arial" panose="020B0604020202020204" pitchFamily="34" charset="0"/>
                  <a:cs typeface="Arial" panose="020B0604020202020204" pitchFamily="34" charset="0"/>
                </a:rPr>
                <a:t>synergism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Same effect: </a:t>
              </a:r>
              <a:r>
                <a:rPr lang="en-US" sz="3400" b="0" dirty="0">
                  <a:latin typeface="Arial" panose="020B0604020202020204" pitchFamily="34" charset="0"/>
                  <a:cs typeface="Arial" panose="020B0604020202020204" pitchFamily="34" charset="0"/>
                </a:rPr>
                <a:t>additive</a:t>
              </a:r>
            </a:p>
            <a:p>
              <a:pPr marL="1028700" lvl="1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Worse effect: </a:t>
              </a:r>
              <a:r>
                <a:rPr lang="en-US" sz="3400" b="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antagonism</a:t>
              </a:r>
            </a:p>
            <a:p>
              <a:pPr marL="457200" lvl="1"/>
              <a:endParaRPr lang="en-US" sz="1600" b="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3400" dirty="0" smtClean="0"/>
                <a:t>Combination Screening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/>
                <a:t>Traditionally, screening for drug </a:t>
              </a:r>
              <a:endParaRPr lang="en-US" sz="3400" b="0" dirty="0" smtClean="0"/>
            </a:p>
            <a:p>
              <a:r>
                <a:rPr lang="en-US" sz="3400" b="0" dirty="0" smtClean="0"/>
                <a:t>     combinations is slow process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Since </a:t>
              </a:r>
              <a:r>
                <a:rPr lang="en-US" sz="3400" b="0" dirty="0"/>
                <a:t>NCATS has high </a:t>
              </a:r>
              <a:r>
                <a:rPr lang="en-US" sz="3400" b="0" dirty="0" smtClean="0"/>
                <a:t>throughput</a:t>
              </a:r>
            </a:p>
            <a:p>
              <a:r>
                <a:rPr lang="en-US" sz="3400" b="0" dirty="0"/>
                <a:t> </a:t>
              </a:r>
              <a:r>
                <a:rPr lang="en-US" sz="3400" b="0" dirty="0" smtClean="0"/>
                <a:t>    screening, </a:t>
              </a:r>
              <a:r>
                <a:rPr lang="en-US" sz="3400" b="0" dirty="0"/>
                <a:t>data for thousands of </a:t>
              </a:r>
              <a:endParaRPr lang="en-US" sz="3400" b="0" dirty="0" smtClean="0"/>
            </a:p>
            <a:p>
              <a:r>
                <a:rPr lang="en-US" sz="3400" b="0" dirty="0" smtClean="0"/>
                <a:t>     drug </a:t>
              </a:r>
              <a:r>
                <a:rPr lang="en-US" sz="3400" b="0" dirty="0"/>
                <a:t>combinations can be generated </a:t>
              </a:r>
              <a:r>
                <a:rPr lang="en-US" sz="3400" b="0" dirty="0" smtClean="0"/>
                <a:t>quickly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Presents opportunity to do large-scale analysis</a:t>
              </a:r>
            </a:p>
            <a:p>
              <a:endParaRPr lang="en-US" sz="1600" b="0" dirty="0" smtClean="0"/>
            </a:p>
            <a:p>
              <a:r>
                <a:rPr lang="en-US" sz="3400" dirty="0" smtClean="0"/>
                <a:t>Metrics to Measure Synergy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3400" b="0" dirty="0"/>
                <a:t>Synergy is quantified with respect to a model of </a:t>
              </a:r>
              <a:r>
                <a:rPr lang="en-US" sz="3400" b="0" dirty="0" smtClean="0"/>
                <a:t>additivity </a:t>
              </a:r>
              <a:r>
                <a:rPr lang="en-US" sz="3400" b="0" baseline="30000" dirty="0" smtClean="0"/>
                <a:t>1</a:t>
              </a:r>
              <a:endParaRPr lang="en-US" sz="3400" b="0" baseline="30000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3400" b="0" dirty="0"/>
                <a:t>Three Models:</a:t>
              </a:r>
            </a:p>
            <a:p>
              <a:pPr marL="914400" lvl="1" indent="-457200">
                <a:buFont typeface="+mj-lt"/>
                <a:buAutoNum type="arabicPeriod"/>
              </a:pPr>
              <a:r>
                <a:rPr lang="en-US" sz="3400" b="0" dirty="0"/>
                <a:t>Highest Single Agent (HSA)</a:t>
              </a:r>
            </a:p>
            <a:p>
              <a:pPr marL="914400" lvl="1" indent="-457200">
                <a:buFont typeface="+mj-lt"/>
                <a:buAutoNum type="arabicPeriod"/>
              </a:pPr>
              <a:r>
                <a:rPr lang="en-US" sz="3400" b="0" dirty="0"/>
                <a:t>Bliss Independence Model</a:t>
              </a:r>
            </a:p>
            <a:p>
              <a:pPr marL="914400" lvl="1" indent="-457200">
                <a:buFont typeface="+mj-lt"/>
                <a:buAutoNum type="arabicPeriod"/>
              </a:pPr>
              <a:r>
                <a:rPr lang="en-US" sz="3400" b="0" dirty="0"/>
                <a:t>Loewe Additivity Model</a:t>
              </a:r>
            </a:p>
            <a:p>
              <a:pPr marL="467853" indent="-457200">
                <a:buFont typeface="Arial" panose="020B0604020202020204" pitchFamily="34" charset="0"/>
                <a:buChar char="•"/>
              </a:pPr>
              <a:r>
                <a:rPr lang="en-US" sz="3400" b="0" dirty="0"/>
                <a:t>Used Bliss Independence </a:t>
              </a:r>
              <a:r>
                <a:rPr lang="en-US" sz="3400" b="0" dirty="0" smtClean="0"/>
                <a:t>Model</a:t>
              </a:r>
              <a:r>
                <a:rPr lang="en-US" sz="3400" b="0" dirty="0"/>
                <a:t>-</a:t>
              </a:r>
            </a:p>
            <a:p>
              <a:r>
                <a:rPr lang="en-US" sz="3400" b="0" dirty="0"/>
                <a:t>    convenient and more robust in a high </a:t>
              </a:r>
            </a:p>
            <a:p>
              <a:r>
                <a:rPr lang="en-US" sz="3400" b="0" dirty="0"/>
                <a:t>    throughput screening setting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Synergistic- more blue; Antagonistic - </a:t>
              </a:r>
              <a:r>
                <a:rPr lang="en-US" sz="3400" b="0" dirty="0" smtClean="0"/>
                <a:t>more </a:t>
              </a:r>
              <a:r>
                <a:rPr lang="en-US" sz="3400" b="0" dirty="0" smtClean="0"/>
                <a:t>red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1600" b="0" dirty="0"/>
            </a:p>
            <a:p>
              <a:r>
                <a:rPr lang="en-US" sz="3400" dirty="0" smtClean="0"/>
                <a:t>Similarity Property </a:t>
              </a:r>
              <a:r>
                <a:rPr lang="en-US" sz="3400" dirty="0" smtClean="0"/>
                <a:t>Principle (SPP)</a:t>
              </a:r>
              <a:endParaRPr lang="en-US" sz="3400" dirty="0" smtClean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“Similar compounds have similar </a:t>
              </a:r>
              <a:r>
                <a:rPr lang="en-US" sz="3400" b="0" dirty="0" smtClean="0"/>
                <a:t>properties” </a:t>
              </a:r>
              <a:r>
                <a:rPr lang="en-US" sz="3400" b="0" baseline="30000" dirty="0" smtClean="0"/>
                <a:t>2,3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Want to know if this is true for drug combinations</a:t>
              </a:r>
              <a:endParaRPr lang="en-US" sz="3400" b="0" dirty="0" smtClean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sz="3400" b="0" dirty="0"/>
            </a:p>
            <a:p>
              <a:endParaRPr lang="en-US" sz="3400" b="0" dirty="0" smtClean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73242" y="29073777"/>
            <a:ext cx="12070080" cy="8870341"/>
            <a:chOff x="914400" y="20141158"/>
            <a:chExt cx="36576000" cy="9333003"/>
          </a:xfrm>
        </p:grpSpPr>
        <p:sp>
          <p:nvSpPr>
            <p:cNvPr id="14" name="TextBox 13"/>
            <p:cNvSpPr txBox="1"/>
            <p:nvPr/>
          </p:nvSpPr>
          <p:spPr>
            <a:xfrm>
              <a:off x="914400" y="20141158"/>
              <a:ext cx="36576000" cy="173176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Q1: Metrics to Compute Matrix Dissimilarity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14400" y="21861251"/>
              <a:ext cx="36576000" cy="761291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numCol="2" rtlCol="0" anchor="t">
              <a:noAutofit/>
            </a:bodyPr>
            <a:lstStyle/>
            <a:p>
              <a:r>
                <a:rPr lang="en-US" sz="3400" dirty="0" smtClean="0"/>
                <a:t>Methods Insensitive to Spatial Distribution</a:t>
              </a:r>
              <a:endParaRPr lang="en-US" sz="800" dirty="0" smtClean="0"/>
            </a:p>
            <a:p>
              <a:pPr marL="514350" indent="-514350">
                <a:buAutoNum type="arabicPeriod"/>
              </a:pPr>
              <a:r>
                <a:rPr lang="en-US" sz="3400" b="0" dirty="0" smtClean="0"/>
                <a:t>Root Mean Standard Error</a:t>
              </a:r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endParaRPr lang="en-US" sz="3400" b="0" dirty="0" smtClean="0"/>
            </a:p>
            <a:p>
              <a:r>
                <a:rPr lang="en-US" sz="3400" b="0" dirty="0" smtClean="0"/>
                <a:t>2. Euclidean Distance</a:t>
              </a:r>
            </a:p>
            <a:p>
              <a:pPr marL="514350" indent="-514350">
                <a:buAutoNum type="arabicPeriod"/>
              </a:pPr>
              <a:endParaRPr lang="en-US" sz="3400" b="0" dirty="0"/>
            </a:p>
            <a:p>
              <a:endParaRPr lang="en-US" sz="3400" b="0" dirty="0" smtClean="0"/>
            </a:p>
            <a:p>
              <a:endParaRPr lang="en-US" sz="3400" b="0" dirty="0"/>
            </a:p>
            <a:p>
              <a:r>
                <a:rPr lang="en-US" sz="3400" b="0" dirty="0" smtClean="0"/>
                <a:t>3. Two- Sample Kolmogorov- Smirnov Test</a:t>
              </a:r>
            </a:p>
            <a:p>
              <a:endParaRPr lang="en-US" sz="3400" b="0" dirty="0"/>
            </a:p>
            <a:p>
              <a:endParaRPr lang="en-US" sz="3400" b="0" dirty="0" smtClean="0"/>
            </a:p>
            <a:p>
              <a:endParaRPr lang="en-US" sz="3400" dirty="0" smtClean="0"/>
            </a:p>
            <a:p>
              <a:endParaRPr lang="en-US" sz="3400" dirty="0"/>
            </a:p>
            <a:p>
              <a:r>
                <a:rPr lang="en-US" sz="3400" dirty="0" smtClean="0"/>
                <a:t>Methods Sensitive to Spatial Distribution</a:t>
              </a:r>
            </a:p>
            <a:p>
              <a:r>
                <a:rPr lang="en-US" sz="3400" b="0" dirty="0" smtClean="0"/>
                <a:t>4. </a:t>
              </a:r>
              <a:r>
                <a:rPr lang="en-US" sz="3400" b="0" dirty="0" err="1" smtClean="0"/>
                <a:t>Syrjala</a:t>
              </a:r>
              <a:r>
                <a:rPr lang="en-US" sz="3400" b="0" dirty="0" smtClean="0"/>
                <a:t> </a:t>
              </a:r>
              <a:r>
                <a:rPr lang="en-US" sz="3400" b="0" dirty="0" smtClean="0"/>
                <a:t>Test </a:t>
              </a:r>
              <a:r>
                <a:rPr lang="en-US" sz="3400" b="0" baseline="30000" dirty="0"/>
                <a:t>4</a:t>
              </a:r>
              <a:endParaRPr lang="en-US" sz="3400" b="0" baseline="30000" dirty="0" smtClean="0"/>
            </a:p>
            <a:p>
              <a:endParaRPr lang="en-US" sz="2400" b="0" dirty="0" smtClean="0"/>
            </a:p>
            <a:p>
              <a:endParaRPr lang="en-US" sz="2400" b="0" dirty="0"/>
            </a:p>
            <a:p>
              <a:endParaRPr lang="en-US" sz="2400" b="0" dirty="0" smtClean="0"/>
            </a:p>
            <a:p>
              <a:endParaRPr lang="en-US" sz="2400" b="0" dirty="0"/>
            </a:p>
            <a:p>
              <a:endParaRPr lang="en-US" sz="2400" b="0" dirty="0" smtClean="0"/>
            </a:p>
            <a:p>
              <a:endParaRPr lang="en-US" sz="2400" b="0" dirty="0" smtClean="0"/>
            </a:p>
            <a:p>
              <a:endParaRPr lang="en-US" sz="2400" b="0" dirty="0"/>
            </a:p>
            <a:p>
              <a:endParaRPr lang="en-US" sz="2400" b="0" dirty="0"/>
            </a:p>
            <a:p>
              <a:endParaRPr lang="en-US" sz="2400" b="0" dirty="0"/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3600" b="0" dirty="0"/>
                <a:t>Using these </a:t>
              </a:r>
              <a:r>
                <a:rPr lang="en-US" sz="3600" b="0" dirty="0" smtClean="0"/>
                <a:t>metrics</a:t>
              </a:r>
              <a:r>
                <a:rPr lang="en-US" sz="3600" b="0" dirty="0"/>
                <a:t>, dissimilarity was computed for </a:t>
              </a:r>
              <a:r>
                <a:rPr lang="en-US" sz="3600" b="0" dirty="0" smtClean="0"/>
                <a:t>comparing all </a:t>
              </a:r>
              <a:r>
                <a:rPr lang="en-US" sz="3600" b="0" dirty="0"/>
                <a:t>pairs of drug </a:t>
              </a:r>
              <a:r>
                <a:rPr lang="en-US" sz="3600" b="0" dirty="0" smtClean="0"/>
                <a:t>combinations</a:t>
              </a:r>
              <a:endParaRPr lang="en-US" sz="3200" b="0" dirty="0"/>
            </a:p>
            <a:p>
              <a:pPr marL="571500" indent="-571500">
                <a:buFont typeface="Arial" pitchFamily="34" charset="0"/>
                <a:buChar char="•"/>
              </a:pPr>
              <a:endParaRPr lang="en-US" sz="3600" b="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1000" y="457200"/>
            <a:ext cx="37566600" cy="4105107"/>
            <a:chOff x="381000" y="457200"/>
            <a:chExt cx="37566600" cy="4105107"/>
          </a:xfrm>
        </p:grpSpPr>
        <p:pic>
          <p:nvPicPr>
            <p:cNvPr id="2" name="Picture 1" descr="background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499146"/>
              <a:ext cx="37490400" cy="3844254"/>
            </a:xfrm>
            <a:prstGeom prst="rect">
              <a:avLst/>
            </a:prstGeom>
          </p:spPr>
        </p:pic>
        <p:pic>
          <p:nvPicPr>
            <p:cNvPr id="5" name="Picture 4" descr="NCATS-logos-(large)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8800" y="601156"/>
              <a:ext cx="12649200" cy="3589843"/>
            </a:xfrm>
            <a:prstGeom prst="rect">
              <a:avLst/>
            </a:prstGeom>
          </p:spPr>
        </p:pic>
        <p:pic>
          <p:nvPicPr>
            <p:cNvPr id="6" name="Picture 5" descr="NCATS-title-(large)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457200"/>
              <a:ext cx="13233744" cy="4105107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13198489" y="8297391"/>
            <a:ext cx="12070080" cy="9144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rgbClr val="642F6C"/>
                </a:solidFill>
              </a:rPr>
              <a:t>Visualizing Dissimilarity </a:t>
            </a:r>
            <a:r>
              <a:rPr lang="en-US" sz="4800" dirty="0" smtClean="0">
                <a:solidFill>
                  <a:srgbClr val="642F6C"/>
                </a:solidFill>
              </a:rPr>
              <a:t>in an Assay</a:t>
            </a:r>
            <a:endParaRPr lang="en-US" sz="4800" dirty="0">
              <a:solidFill>
                <a:srgbClr val="642F6C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198489" y="9211792"/>
            <a:ext cx="12070080" cy="442647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numCol="1" rtlCol="0" anchor="t">
            <a:noAutofit/>
          </a:bodyPr>
          <a:lstStyle/>
          <a:p>
            <a:pPr marL="0" indent="0">
              <a:buNone/>
            </a:pPr>
            <a:r>
              <a:rPr lang="en-US" sz="3400" b="0" dirty="0" smtClean="0"/>
              <a:t>Malaria Assay ID 1764: screening 480 drug </a:t>
            </a:r>
            <a:r>
              <a:rPr lang="en-US" sz="3400" b="0" dirty="0" smtClean="0"/>
              <a:t>combinations</a:t>
            </a:r>
          </a:p>
          <a:p>
            <a:r>
              <a:rPr lang="en-US" sz="3400" b="0" dirty="0"/>
              <a:t>Similar- more red; Dissimilar- more yellow</a:t>
            </a:r>
          </a:p>
          <a:p>
            <a:pPr marL="0" indent="0">
              <a:buNone/>
            </a:pPr>
            <a:endParaRPr lang="en-US" sz="3400" b="0" dirty="0" smtClean="0"/>
          </a:p>
          <a:p>
            <a:pPr marL="0" indent="0">
              <a:buNone/>
            </a:pPr>
            <a:endParaRPr lang="en-US" sz="3400" b="0" dirty="0"/>
          </a:p>
          <a:p>
            <a:pPr marL="0" indent="0">
              <a:buNone/>
            </a:pPr>
            <a:endParaRPr lang="en-US" sz="3400" b="0" dirty="0" smtClean="0"/>
          </a:p>
          <a:p>
            <a:pPr marL="0" indent="0">
              <a:buNone/>
            </a:pPr>
            <a:endParaRPr lang="en-US" sz="3400" b="0" dirty="0"/>
          </a:p>
          <a:p>
            <a:pPr marL="0" indent="0">
              <a:buNone/>
            </a:pPr>
            <a:endParaRPr lang="en-US" sz="3400" b="0" dirty="0" smtClean="0"/>
          </a:p>
          <a:p>
            <a:pPr marL="0" indent="0">
              <a:buNone/>
            </a:pPr>
            <a:endParaRPr lang="en-US" sz="3400" b="0" dirty="0"/>
          </a:p>
          <a:p>
            <a:pPr marL="0" indent="0">
              <a:buNone/>
            </a:pPr>
            <a:endParaRPr lang="en-US" sz="3400" b="0" dirty="0" smtClean="0"/>
          </a:p>
          <a:p>
            <a:pPr marL="0" indent="0">
              <a:buNone/>
            </a:pPr>
            <a:endParaRPr lang="en-US" sz="3400" b="0" dirty="0"/>
          </a:p>
          <a:p>
            <a:pPr marL="0" indent="0">
              <a:buNone/>
            </a:pPr>
            <a:r>
              <a:rPr lang="en-US" sz="3400" b="0" dirty="0" smtClean="0"/>
              <a:t> </a:t>
            </a:r>
            <a:endParaRPr lang="en-US" sz="3400" b="0" dirty="0" smtClean="0"/>
          </a:p>
          <a:p>
            <a:pPr marL="0" indent="0">
              <a:buNone/>
            </a:pPr>
            <a:endParaRPr lang="en-US" sz="3400" b="0" dirty="0"/>
          </a:p>
          <a:p>
            <a:pPr marL="0" indent="0">
              <a:buNone/>
            </a:pPr>
            <a:endParaRPr lang="en-US" sz="3400" b="0" dirty="0" smtClean="0"/>
          </a:p>
          <a:p>
            <a:pPr marL="0" indent="0">
              <a:buNone/>
            </a:pPr>
            <a:endParaRPr lang="en-US" sz="3400" b="0" dirty="0"/>
          </a:p>
          <a:p>
            <a:pPr marL="0" indent="0">
              <a:buNone/>
            </a:pPr>
            <a:endParaRPr lang="en-US" sz="3400" b="0" dirty="0" smtClean="0"/>
          </a:p>
          <a:p>
            <a:pPr marL="0" indent="0">
              <a:buNone/>
            </a:pPr>
            <a:endParaRPr lang="en-US" sz="3400" b="0" dirty="0"/>
          </a:p>
          <a:p>
            <a:pPr marL="0" indent="0">
              <a:buNone/>
            </a:pPr>
            <a:endParaRPr lang="en-US" sz="3400" b="0" dirty="0" smtClean="0"/>
          </a:p>
          <a:p>
            <a:pPr marL="0" indent="0">
              <a:buNone/>
            </a:pPr>
            <a:endParaRPr lang="en-US" sz="3400" b="0" dirty="0" smtClean="0"/>
          </a:p>
          <a:p>
            <a:pPr marL="0" indent="0">
              <a:buNone/>
            </a:pPr>
            <a:endParaRPr lang="en-US" sz="3400" b="0" dirty="0"/>
          </a:p>
          <a:p>
            <a:pPr marL="0" indent="0">
              <a:buNone/>
            </a:pPr>
            <a:endParaRPr lang="en-US" sz="3600" b="0" dirty="0"/>
          </a:p>
          <a:p>
            <a:endParaRPr lang="en-US" sz="3600" b="0" dirty="0"/>
          </a:p>
        </p:txBody>
      </p:sp>
      <p:grpSp>
        <p:nvGrpSpPr>
          <p:cNvPr id="44" name="Group 43"/>
          <p:cNvGrpSpPr/>
          <p:nvPr/>
        </p:nvGrpSpPr>
        <p:grpSpPr>
          <a:xfrm>
            <a:off x="25847040" y="34296880"/>
            <a:ext cx="12070080" cy="3887859"/>
            <a:chOff x="914400" y="11887200"/>
            <a:chExt cx="11887200" cy="7962513"/>
          </a:xfrm>
        </p:grpSpPr>
        <p:sp>
          <p:nvSpPr>
            <p:cNvPr id="45" name="TextBox 44"/>
            <p:cNvSpPr txBox="1"/>
            <p:nvPr/>
          </p:nvSpPr>
          <p:spPr>
            <a:xfrm>
              <a:off x="914400" y="11887200"/>
              <a:ext cx="11887200" cy="187273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References</a:t>
              </a:r>
              <a:endParaRPr lang="en-US" sz="6000" dirty="0" smtClean="0">
                <a:solidFill>
                  <a:srgbClr val="642F6C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914400" y="13759933"/>
              <a:ext cx="11887200" cy="608978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pPr>
                <a:spcBef>
                  <a:spcPts val="600"/>
                </a:spcBef>
              </a:pPr>
              <a:r>
                <a:rPr lang="en-US" sz="1800" b="0" baseline="30000" dirty="0" smtClean="0"/>
                <a:t>1</a:t>
              </a:r>
              <a:r>
                <a:rPr lang="en-US" sz="1800" b="0" dirty="0"/>
                <a:t> </a:t>
              </a:r>
              <a:r>
                <a:rPr lang="en-US" sz="1800" b="0" dirty="0" smtClean="0"/>
                <a:t>Nikolaus </a:t>
              </a:r>
              <a:r>
                <a:rPr lang="en-US" sz="1800" b="0" dirty="0"/>
                <a:t>J. </a:t>
              </a:r>
              <a:r>
                <a:rPr lang="en-US" sz="1800" b="0" dirty="0" err="1"/>
                <a:t>Sucher</a:t>
              </a:r>
              <a:r>
                <a:rPr lang="en-US" sz="1800" b="0" dirty="0"/>
                <a:t> (2014). Searching for synergy in silico, in vitro and in vivo. </a:t>
              </a:r>
              <a:r>
                <a:rPr lang="en-US" sz="1800" b="0" i="1" dirty="0"/>
                <a:t>Synergy</a:t>
              </a:r>
              <a:r>
                <a:rPr lang="en-US" sz="1800" b="0" dirty="0"/>
                <a:t>, 1(1), 30-43.</a:t>
              </a:r>
              <a:endParaRPr lang="en-US" sz="1800" b="0" i="1" dirty="0"/>
            </a:p>
            <a:p>
              <a:pPr>
                <a:spcBef>
                  <a:spcPts val="600"/>
                </a:spcBef>
              </a:pPr>
              <a:r>
                <a:rPr lang="en-US" sz="1800" b="0" baseline="30000" dirty="0" smtClean="0"/>
                <a:t>2</a:t>
              </a:r>
              <a:r>
                <a:rPr lang="en-US" sz="1800" b="0" dirty="0" smtClean="0"/>
                <a:t> Yvonne </a:t>
              </a:r>
              <a:r>
                <a:rPr lang="en-US" sz="1800" b="0" dirty="0"/>
                <a:t>C. Martin, James L. </a:t>
              </a:r>
              <a:r>
                <a:rPr lang="en-US" sz="1800" b="0" dirty="0" err="1"/>
                <a:t>Kofron</a:t>
              </a:r>
              <a:r>
                <a:rPr lang="en-US" sz="1800" b="0" dirty="0"/>
                <a:t>, Linda M. </a:t>
              </a:r>
              <a:r>
                <a:rPr lang="en-US" sz="1800" b="0" dirty="0" err="1"/>
                <a:t>Traphagen</a:t>
              </a:r>
              <a:r>
                <a:rPr lang="en-US" sz="1800" b="0" dirty="0"/>
                <a:t> (2002). Do Structurally Similar Molecules Have Similar  </a:t>
              </a:r>
              <a:r>
                <a:rPr lang="en-US" sz="1800" b="0" dirty="0" smtClean="0"/>
                <a:t>    Biological </a:t>
              </a:r>
              <a:r>
                <a:rPr lang="en-US" sz="1800" b="0" dirty="0"/>
                <a:t>Activity? </a:t>
              </a:r>
              <a:r>
                <a:rPr lang="en-US" sz="1800" b="0" i="1" dirty="0"/>
                <a:t>Journal of Medicinal Chemistry</a:t>
              </a:r>
              <a:r>
                <a:rPr lang="en-US" sz="1800" b="0" dirty="0"/>
                <a:t>, </a:t>
              </a:r>
              <a:r>
                <a:rPr lang="en-US" sz="1800" b="0" i="1" dirty="0"/>
                <a:t>45</a:t>
              </a:r>
              <a:r>
                <a:rPr lang="en-US" sz="1800" b="0" dirty="0"/>
                <a:t> (19), 4350-4358.</a:t>
              </a:r>
            </a:p>
            <a:p>
              <a:pPr>
                <a:spcBef>
                  <a:spcPts val="600"/>
                </a:spcBef>
              </a:pPr>
              <a:r>
                <a:rPr lang="en-US" sz="1800" b="0" baseline="30000" dirty="0" smtClean="0"/>
                <a:t>3</a:t>
              </a:r>
              <a:r>
                <a:rPr lang="en-US" sz="1800" b="0" dirty="0" smtClean="0"/>
                <a:t> Rajarshi </a:t>
              </a:r>
              <a:r>
                <a:rPr lang="en-US" sz="1800" b="0" dirty="0"/>
                <a:t>Guha, John H. Van </a:t>
              </a:r>
              <a:r>
                <a:rPr lang="en-US" sz="1800" b="0" dirty="0" err="1"/>
                <a:t>Drie</a:t>
              </a:r>
              <a:r>
                <a:rPr lang="en-US" sz="1800" b="0" dirty="0"/>
                <a:t> (2008). Structure-Activity Landscape Index: Identifying and Quantifying Activity </a:t>
              </a:r>
              <a:r>
                <a:rPr lang="en-US" sz="1800" b="0" dirty="0" smtClean="0"/>
                <a:t>Cliffs</a:t>
              </a:r>
              <a:r>
                <a:rPr lang="en-US" sz="1800" b="0" dirty="0"/>
                <a:t>. </a:t>
              </a:r>
              <a:r>
                <a:rPr lang="en-US" sz="1800" b="0" i="1" dirty="0"/>
                <a:t>Journal of Chemical Informatics and Modeling</a:t>
              </a:r>
              <a:r>
                <a:rPr lang="en-US" sz="1800" b="0" dirty="0"/>
                <a:t>, 48(3), 646-658.</a:t>
              </a:r>
              <a:endParaRPr lang="en-US" sz="1800" b="0" i="1" dirty="0"/>
            </a:p>
            <a:p>
              <a:pPr>
                <a:spcBef>
                  <a:spcPts val="600"/>
                </a:spcBef>
              </a:pPr>
              <a:r>
                <a:rPr lang="en-US" sz="1800" b="0" baseline="30000" dirty="0" smtClean="0"/>
                <a:t>4</a:t>
              </a:r>
              <a:r>
                <a:rPr lang="en-US" sz="1800" b="0" dirty="0" smtClean="0"/>
                <a:t> Stephen </a:t>
              </a:r>
              <a:r>
                <a:rPr lang="en-US" sz="1800" b="0" dirty="0"/>
                <a:t>E. </a:t>
              </a:r>
              <a:r>
                <a:rPr lang="en-US" sz="1800" b="0" dirty="0" err="1"/>
                <a:t>Syrjala</a:t>
              </a:r>
              <a:r>
                <a:rPr lang="en-US" sz="1800" b="0" dirty="0"/>
                <a:t>, (1996). A Statistical Test for a Difference between the Spatial Distributions of Two Populations. </a:t>
              </a:r>
              <a:r>
                <a:rPr lang="en-US" sz="1800" b="0" i="1" dirty="0"/>
                <a:t>Ecology,</a:t>
              </a:r>
              <a:r>
                <a:rPr lang="en-US" sz="1800" b="0" dirty="0"/>
                <a:t> </a:t>
              </a:r>
              <a:r>
                <a:rPr lang="en-US" sz="1800" b="0" i="1" dirty="0"/>
                <a:t>77</a:t>
              </a:r>
              <a:r>
                <a:rPr lang="en-US" sz="1800" b="0" dirty="0"/>
                <a:t>(1), 75-80. </a:t>
              </a:r>
              <a:endParaRPr lang="en-US" sz="1800" b="0" dirty="0" smtClean="0"/>
            </a:p>
            <a:p>
              <a:pPr>
                <a:spcBef>
                  <a:spcPts val="600"/>
                </a:spcBef>
              </a:pPr>
              <a:r>
                <a:rPr lang="en-US" sz="1800" b="0" baseline="30000" dirty="0" smtClean="0"/>
                <a:t>5</a:t>
              </a:r>
              <a:r>
                <a:rPr lang="en-US" sz="1800" b="0" dirty="0" smtClean="0"/>
                <a:t> Lawrence </a:t>
              </a:r>
              <a:r>
                <a:rPr lang="en-US" sz="1800" b="0" dirty="0"/>
                <a:t>I-</a:t>
              </a:r>
              <a:r>
                <a:rPr lang="en-US" sz="1800" b="0" dirty="0" err="1"/>
                <a:t>Kuei</a:t>
              </a:r>
              <a:r>
                <a:rPr lang="en-US" sz="1800" b="0" dirty="0"/>
                <a:t> Lin. (1989). A Concordance Correlation Coefficient to Evaluate Reproducibility. </a:t>
              </a:r>
              <a:r>
                <a:rPr lang="en-US" sz="1800" b="0" i="1" dirty="0"/>
                <a:t>Biometrics,</a:t>
              </a:r>
              <a:r>
                <a:rPr lang="en-US" sz="1800" b="0" dirty="0"/>
                <a:t> </a:t>
              </a:r>
              <a:r>
                <a:rPr lang="en-US" sz="1800" b="0" i="1" dirty="0"/>
                <a:t>45</a:t>
              </a:r>
              <a:r>
                <a:rPr lang="en-US" sz="1800" b="0" dirty="0"/>
                <a:t>(1), 255-268. </a:t>
              </a:r>
              <a:endParaRPr lang="en-US" sz="1800" b="0" dirty="0">
                <a:solidFill>
                  <a:srgbClr val="FF0000"/>
                </a:solidFill>
              </a:endParaRPr>
            </a:p>
            <a:p>
              <a:pPr>
                <a:spcBef>
                  <a:spcPts val="600"/>
                </a:spcBef>
              </a:pPr>
              <a:endParaRPr lang="en-US" sz="1800" b="0" i="1" dirty="0"/>
            </a:p>
            <a:p>
              <a:endParaRPr lang="en-US" sz="1800" b="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411392" y="11394144"/>
            <a:ext cx="4050935" cy="4593530"/>
            <a:chOff x="8200149" y="11699088"/>
            <a:chExt cx="4050935" cy="4593530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0149" y="12202124"/>
              <a:ext cx="3200400" cy="3200400"/>
            </a:xfrm>
            <a:prstGeom prst="rect">
              <a:avLst/>
            </a:prstGeom>
          </p:spPr>
        </p:pic>
        <p:sp>
          <p:nvSpPr>
            <p:cNvPr id="40" name="Right Arrow 39"/>
            <p:cNvSpPr/>
            <p:nvPr/>
          </p:nvSpPr>
          <p:spPr>
            <a:xfrm rot="16200000">
              <a:off x="10189991" y="13292427"/>
              <a:ext cx="2743200" cy="520226"/>
            </a:xfrm>
            <a:prstGeom prst="rightArrow">
              <a:avLst>
                <a:gd name="adj1" fmla="val 50000"/>
                <a:gd name="adj2" fmla="val 71154"/>
              </a:avLst>
            </a:prstGeom>
            <a:gradFill>
              <a:gsLst>
                <a:gs pos="0">
                  <a:schemeClr val="tx1"/>
                </a:gs>
                <a:gs pos="57000">
                  <a:schemeClr val="tx1">
                    <a:lumMod val="75000"/>
                    <a:lumOff val="25000"/>
                  </a:schemeClr>
                </a:gs>
                <a:gs pos="82000">
                  <a:schemeClr val="tx1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ight Arrow 46"/>
            <p:cNvSpPr/>
            <p:nvPr/>
          </p:nvSpPr>
          <p:spPr>
            <a:xfrm rot="10800000">
              <a:off x="8268282" y="15315227"/>
              <a:ext cx="2743200" cy="520226"/>
            </a:xfrm>
            <a:prstGeom prst="rightArrow">
              <a:avLst>
                <a:gd name="adj1" fmla="val 50000"/>
                <a:gd name="adj2" fmla="val 71154"/>
              </a:avLst>
            </a:prstGeom>
            <a:gradFill>
              <a:gsLst>
                <a:gs pos="0">
                  <a:schemeClr val="tx1"/>
                </a:gs>
                <a:gs pos="57000">
                  <a:schemeClr val="tx1">
                    <a:lumMod val="75000"/>
                    <a:lumOff val="25000"/>
                  </a:schemeClr>
                </a:gs>
                <a:gs pos="82000">
                  <a:schemeClr val="tx1">
                    <a:lumMod val="50000"/>
                    <a:lumOff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314004" y="15830953"/>
              <a:ext cx="14369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i="1" dirty="0" smtClean="0"/>
                <a:t>Drug X</a:t>
              </a:r>
              <a:endParaRPr lang="en-US" sz="2400" b="0" i="1" dirty="0"/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11456526" y="13321706"/>
              <a:ext cx="11274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i="1" dirty="0" smtClean="0"/>
                <a:t>Drug Y</a:t>
              </a:r>
              <a:endParaRPr lang="en-US" sz="2400" b="0" i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203516" y="11699088"/>
              <a:ext cx="30979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b="0" i="1" dirty="0" smtClean="0"/>
                <a:t>Response Matrix</a:t>
              </a:r>
              <a:endParaRPr lang="en-US" sz="2600" b="0" i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857530" y="18653863"/>
            <a:ext cx="2772347" cy="3624732"/>
            <a:chOff x="9050685" y="19409175"/>
            <a:chExt cx="2772347" cy="362473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0685" y="20290707"/>
              <a:ext cx="2743200" cy="27432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9050685" y="19409175"/>
              <a:ext cx="2772347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600" b="0" i="1" dirty="0" smtClean="0"/>
                <a:t>Synergy Matrix- </a:t>
              </a:r>
            </a:p>
            <a:p>
              <a:r>
                <a:rPr lang="el-GR" sz="2600" b="0" i="1" dirty="0" smtClean="0"/>
                <a:t>Δ</a:t>
              </a:r>
              <a:r>
                <a:rPr lang="en-US" sz="2600" b="0" i="1" dirty="0" smtClean="0"/>
                <a:t> </a:t>
              </a:r>
              <a:r>
                <a:rPr lang="en-US" sz="2600" b="0" i="1" dirty="0" smtClean="0"/>
                <a:t>Bliss</a:t>
              </a:r>
              <a:endParaRPr lang="en-US" sz="2600" b="0" i="1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76477" y="25470664"/>
            <a:ext cx="12066845" cy="2969864"/>
            <a:chOff x="917587" y="12051354"/>
            <a:chExt cx="11887200" cy="5336933"/>
          </a:xfrm>
        </p:grpSpPr>
        <p:sp>
          <p:nvSpPr>
            <p:cNvPr id="53" name="TextBox 52"/>
            <p:cNvSpPr txBox="1"/>
            <p:nvPr/>
          </p:nvSpPr>
          <p:spPr>
            <a:xfrm>
              <a:off x="917587" y="12051354"/>
              <a:ext cx="11887200" cy="164320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Questions</a:t>
              </a:r>
              <a:endParaRPr lang="en-US" sz="6000" dirty="0" smtClean="0">
                <a:solidFill>
                  <a:srgbClr val="642F6C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17587" y="13694558"/>
              <a:ext cx="11887200" cy="369372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t">
              <a:noAutofit/>
            </a:bodyPr>
            <a:lstStyle/>
            <a:p>
              <a:r>
                <a:rPr lang="en-US" sz="3400" b="0" dirty="0" smtClean="0"/>
                <a:t>1. What are metrics </a:t>
              </a:r>
              <a:r>
                <a:rPr lang="en-US" sz="3400" b="0" dirty="0" smtClean="0"/>
                <a:t>for dissimilarity between responses</a:t>
              </a:r>
              <a:r>
                <a:rPr lang="en-US" sz="3400" b="0" dirty="0" smtClean="0"/>
                <a:t>?</a:t>
              </a:r>
            </a:p>
            <a:p>
              <a:r>
                <a:rPr lang="en-US" sz="3400" b="0" dirty="0"/>
                <a:t>2</a:t>
              </a:r>
              <a:r>
                <a:rPr lang="en-US" sz="3400" b="0" dirty="0" smtClean="0"/>
                <a:t>. Does chemical structure correlate to response? Synergy? </a:t>
              </a:r>
            </a:p>
            <a:p>
              <a:r>
                <a:rPr lang="en-US" sz="3400" b="0" dirty="0" smtClean="0"/>
                <a:t>3. Does dose response correlate to response? Synergy? </a:t>
              </a:r>
            </a:p>
          </p:txBody>
        </p:sp>
      </p:grpSp>
      <p:pic>
        <p:nvPicPr>
          <p:cNvPr id="58" name="Picture 5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74" y="32564756"/>
            <a:ext cx="3701727" cy="1143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09" y="34597275"/>
            <a:ext cx="2917255" cy="11430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456470" y="32641758"/>
            <a:ext cx="5224189" cy="2770169"/>
            <a:chOff x="6624532" y="33845910"/>
            <a:chExt cx="5224189" cy="2770169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2721" y="34330079"/>
              <a:ext cx="2286000" cy="2286000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4532" y="34330079"/>
              <a:ext cx="2286000" cy="2286000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6624532" y="33868414"/>
              <a:ext cx="228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i="1" dirty="0" smtClean="0"/>
                <a:t>Drug Combo A  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562721" y="33845910"/>
              <a:ext cx="2286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i="1" dirty="0" smtClean="0"/>
                <a:t>Drug Combo B </a:t>
              </a: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13487400" y="29260800"/>
            <a:ext cx="5436083" cy="4267200"/>
            <a:chOff x="26006108" y="18440400"/>
            <a:chExt cx="5436083" cy="4267200"/>
          </a:xfrm>
        </p:grpSpPr>
        <p:grpSp>
          <p:nvGrpSpPr>
            <p:cNvPr id="28" name="Group 27"/>
            <p:cNvGrpSpPr/>
            <p:nvPr/>
          </p:nvGrpSpPr>
          <p:grpSpPr>
            <a:xfrm>
              <a:off x="26970270" y="18440400"/>
              <a:ext cx="2234024" cy="2152148"/>
              <a:chOff x="26342828" y="22631400"/>
              <a:chExt cx="2234024" cy="2152148"/>
            </a:xfrm>
          </p:grpSpPr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19452" y="22726148"/>
                <a:ext cx="2057400" cy="2057400"/>
              </a:xfrm>
              <a:prstGeom prst="rect">
                <a:avLst/>
              </a:prstGeom>
            </p:spPr>
          </p:pic>
          <p:sp>
            <p:nvSpPr>
              <p:cNvPr id="120" name="Rectangle 119"/>
              <p:cNvSpPr/>
              <p:nvPr/>
            </p:nvSpPr>
            <p:spPr>
              <a:xfrm>
                <a:off x="26342828" y="24196136"/>
                <a:ext cx="2057400" cy="2743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/>
              <p:cNvSpPr/>
              <p:nvPr/>
            </p:nvSpPr>
            <p:spPr>
              <a:xfrm rot="5400000">
                <a:off x="27104340" y="23522940"/>
                <a:ext cx="2057400" cy="2743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28425008" y="20560620"/>
              <a:ext cx="2194223" cy="2146980"/>
              <a:chOff x="28717928" y="22636568"/>
              <a:chExt cx="2194223" cy="2146980"/>
            </a:xfrm>
          </p:grpSpPr>
          <p:pic>
            <p:nvPicPr>
              <p:cNvPr id="118" name="Picture 117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54751" y="22726148"/>
                <a:ext cx="2057400" cy="2057400"/>
              </a:xfrm>
              <a:prstGeom prst="rect">
                <a:avLst/>
              </a:prstGeom>
            </p:spPr>
          </p:pic>
          <p:sp>
            <p:nvSpPr>
              <p:cNvPr id="128" name="Rectangle 127"/>
              <p:cNvSpPr/>
              <p:nvPr/>
            </p:nvSpPr>
            <p:spPr>
              <a:xfrm>
                <a:off x="28717928" y="24201304"/>
                <a:ext cx="2057400" cy="2743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5400000">
                <a:off x="29479440" y="23528108"/>
                <a:ext cx="2057400" cy="2743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0" name="Right Arrow 129"/>
            <p:cNvSpPr/>
            <p:nvPr/>
          </p:nvSpPr>
          <p:spPr>
            <a:xfrm>
              <a:off x="26006108" y="19888200"/>
              <a:ext cx="822960" cy="4572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ight Arrow 130"/>
            <p:cNvSpPr/>
            <p:nvPr/>
          </p:nvSpPr>
          <p:spPr>
            <a:xfrm>
              <a:off x="27433655" y="22073916"/>
              <a:ext cx="822960" cy="4572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ight Arrow 131"/>
            <p:cNvSpPr/>
            <p:nvPr/>
          </p:nvSpPr>
          <p:spPr>
            <a:xfrm flipH="1">
              <a:off x="29218438" y="19278600"/>
              <a:ext cx="822960" cy="457200"/>
            </a:xfrm>
            <a:prstGeom prst="rightArrow">
              <a:avLst/>
            </a:prstGeom>
            <a:solidFill>
              <a:srgbClr val="76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ight Arrow 132"/>
            <p:cNvSpPr/>
            <p:nvPr/>
          </p:nvSpPr>
          <p:spPr>
            <a:xfrm flipH="1">
              <a:off x="30619231" y="21479764"/>
              <a:ext cx="822960" cy="457200"/>
            </a:xfrm>
            <a:prstGeom prst="rightArrow">
              <a:avLst/>
            </a:prstGeom>
            <a:solidFill>
              <a:srgbClr val="76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25877520" y="8293469"/>
            <a:ext cx="12070080" cy="13985126"/>
            <a:chOff x="914400" y="11887198"/>
            <a:chExt cx="11887200" cy="7273724"/>
          </a:xfrm>
        </p:grpSpPr>
        <p:sp>
          <p:nvSpPr>
            <p:cNvPr id="109" name="TextBox 108"/>
            <p:cNvSpPr txBox="1"/>
            <p:nvPr/>
          </p:nvSpPr>
          <p:spPr>
            <a:xfrm>
              <a:off x="914400" y="11887198"/>
              <a:ext cx="11887200" cy="47558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4800" dirty="0" smtClean="0">
                  <a:solidFill>
                    <a:srgbClr val="642F6C"/>
                  </a:solidFill>
                </a:rPr>
                <a:t>Conclusion</a:t>
              </a:r>
              <a:endParaRPr lang="en-US" sz="6000" dirty="0" smtClean="0">
                <a:solidFill>
                  <a:srgbClr val="642F6C"/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914400" y="12362781"/>
              <a:ext cx="11887200" cy="6798141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numCol="1" rtlCol="0" anchor="t">
              <a:noAutofit/>
            </a:bodyPr>
            <a:lstStyle/>
            <a:p>
              <a:pPr marL="0" indent="0">
                <a:buNone/>
              </a:pPr>
              <a:r>
                <a:rPr lang="en-US" sz="3400" dirty="0"/>
                <a:t>Individual Compounds: 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/>
                <a:t>Structural similarity suppose to </a:t>
              </a:r>
              <a:endParaRPr lang="en-US" sz="3400" b="0" dirty="0" smtClean="0"/>
            </a:p>
            <a:p>
              <a:r>
                <a:rPr lang="en-US" sz="3400" b="0" dirty="0"/>
                <a:t> </a:t>
              </a:r>
              <a:r>
                <a:rPr lang="en-US" sz="3400" b="0" dirty="0" smtClean="0"/>
                <a:t>   correlate </a:t>
              </a:r>
              <a:r>
                <a:rPr lang="en-US" sz="3400" b="0" dirty="0"/>
                <a:t>to dose response </a:t>
              </a:r>
              <a:r>
                <a:rPr lang="en-US" sz="3400" b="0" dirty="0" smtClean="0"/>
                <a:t>similarity</a:t>
              </a:r>
              <a:endParaRPr lang="en-US" sz="3400" b="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/>
                <a:t>Suggests that using dose response </a:t>
              </a:r>
              <a:endParaRPr lang="en-US" sz="3400" b="0" dirty="0" smtClean="0"/>
            </a:p>
            <a:p>
              <a:r>
                <a:rPr lang="en-US" sz="3400" b="0" dirty="0" smtClean="0"/>
                <a:t>    as </a:t>
              </a:r>
              <a:r>
                <a:rPr lang="en-US" sz="3400" b="0" dirty="0"/>
                <a:t>the compound property does not </a:t>
              </a:r>
              <a:endParaRPr lang="en-US" sz="3400" b="0" dirty="0" smtClean="0"/>
            </a:p>
            <a:p>
              <a:r>
                <a:rPr lang="en-US" sz="3400" b="0" dirty="0" smtClean="0"/>
                <a:t>    illustrate </a:t>
              </a:r>
              <a:r>
                <a:rPr lang="en-US" sz="3400" b="0" dirty="0"/>
                <a:t>the </a:t>
              </a:r>
              <a:r>
                <a:rPr lang="en-US" sz="3400" b="0" dirty="0" smtClean="0"/>
                <a:t>SPP </a:t>
              </a:r>
              <a:r>
                <a:rPr lang="en-US" sz="3400" b="0" dirty="0"/>
                <a:t>well </a:t>
              </a:r>
              <a:endParaRPr lang="en-US" sz="3400" b="0" dirty="0" smtClean="0"/>
            </a:p>
            <a:p>
              <a:endParaRPr lang="en-US" sz="3400" b="0" i="1" dirty="0" smtClean="0"/>
            </a:p>
            <a:p>
              <a:pPr marL="0" indent="0">
                <a:buNone/>
              </a:pPr>
              <a:r>
                <a:rPr lang="en-US" sz="3400" dirty="0" smtClean="0"/>
                <a:t>Drug Combinations: </a:t>
              </a:r>
            </a:p>
            <a:p>
              <a:r>
                <a:rPr lang="en-US" sz="3400" b="0" dirty="0" smtClean="0"/>
                <a:t>Structure Correlated with 	</a:t>
              </a:r>
              <a:r>
                <a:rPr lang="en-US" sz="3400" b="0" dirty="0"/>
                <a:t> </a:t>
              </a:r>
              <a:r>
                <a:rPr lang="en-US" sz="3400" b="0" dirty="0" smtClean="0"/>
                <a:t>    Dose Response Correlated</a:t>
              </a:r>
            </a:p>
            <a:p>
              <a:r>
                <a:rPr lang="en-US" sz="3400" b="0" dirty="0" smtClean="0"/>
                <a:t>Combination Response		     with Combination Response</a:t>
              </a:r>
              <a:endParaRPr lang="en-US" sz="3400" b="0" dirty="0"/>
            </a:p>
            <a:p>
              <a:pPr marL="0" indent="0">
                <a:buNone/>
              </a:pPr>
              <a:endParaRPr lang="en-US" sz="3400" b="0" i="1" dirty="0" smtClean="0"/>
            </a:p>
            <a:p>
              <a:pPr marL="0" indent="0">
                <a:buNone/>
              </a:pPr>
              <a:endParaRPr lang="en-US" sz="3400" b="0" i="1" dirty="0" smtClean="0"/>
            </a:p>
            <a:p>
              <a:pPr marL="0" indent="0">
                <a:buNone/>
              </a:pPr>
              <a:endParaRPr lang="en-US" sz="3400" b="0" i="1" dirty="0" smtClean="0"/>
            </a:p>
            <a:p>
              <a:pPr marL="0" indent="0">
                <a:buNone/>
              </a:pPr>
              <a:endParaRPr lang="en-US" sz="3400" b="0" i="1" dirty="0"/>
            </a:p>
            <a:p>
              <a:pPr marL="0" indent="0">
                <a:buNone/>
              </a:pPr>
              <a:endParaRPr lang="en-US" sz="3400" b="0" i="1" dirty="0" smtClean="0"/>
            </a:p>
            <a:p>
              <a:pPr marL="0" indent="0">
                <a:buNone/>
              </a:pPr>
              <a:endParaRPr lang="en-US" sz="3400" b="0" i="1" dirty="0" smtClean="0"/>
            </a:p>
            <a:p>
              <a:pPr marL="0" indent="0">
                <a:buNone/>
              </a:pPr>
              <a:endParaRPr lang="en-US" sz="3400" b="0" i="1" dirty="0"/>
            </a:p>
            <a:p>
              <a:pPr marL="0" indent="0">
                <a:buNone/>
              </a:pPr>
              <a:endParaRPr lang="en-US" sz="3400" b="0" i="1" dirty="0" smtClean="0"/>
            </a:p>
            <a:p>
              <a:pPr marL="0" indent="0">
                <a:buNone/>
              </a:pPr>
              <a:endParaRPr lang="en-US" sz="3400" b="0" i="1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For SPP to hold, both have to correlate- this is not the case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Correlations with </a:t>
              </a:r>
              <a:r>
                <a:rPr lang="el-GR" sz="3400" b="0" dirty="0" smtClean="0"/>
                <a:t>Δ</a:t>
              </a:r>
              <a:r>
                <a:rPr lang="en-US" sz="3400" b="0" dirty="0" smtClean="0"/>
                <a:t> Bliss even weaker than response</a:t>
              </a:r>
              <a:endParaRPr lang="en-US" sz="3400" b="0" dirty="0"/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 smtClean="0"/>
                <a:t>Means SPP </a:t>
              </a:r>
              <a:r>
                <a:rPr lang="en-US" sz="3400" b="0" dirty="0"/>
                <a:t>does not seem to hold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400" b="0" dirty="0"/>
                <a:t>Suggests that understanding drug combinations is more complex than understanding individual compounds</a:t>
              </a:r>
            </a:p>
            <a:p>
              <a:endParaRPr lang="en-US" sz="3400" b="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3418200" y="17078716"/>
            <a:ext cx="5974739" cy="4485884"/>
            <a:chOff x="13418200" y="16486015"/>
            <a:chExt cx="5974739" cy="4485884"/>
          </a:xfrm>
        </p:grpSpPr>
        <p:grpSp>
          <p:nvGrpSpPr>
            <p:cNvPr id="25" name="Group 24"/>
            <p:cNvGrpSpPr/>
            <p:nvPr/>
          </p:nvGrpSpPr>
          <p:grpSpPr>
            <a:xfrm>
              <a:off x="16239486" y="17229137"/>
              <a:ext cx="3153453" cy="3742762"/>
              <a:chOff x="13611841" y="33855153"/>
              <a:chExt cx="3153453" cy="3742762"/>
            </a:xfrm>
          </p:grpSpPr>
          <p:pic>
            <p:nvPicPr>
              <p:cNvPr id="103" name="Picture 102"/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161" t="12643" r="11439" b="7859"/>
              <a:stretch/>
            </p:blipFill>
            <p:spPr>
              <a:xfrm>
                <a:off x="13611841" y="35822133"/>
                <a:ext cx="1332412" cy="1775782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4" name="Picture 103"/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03" t="16423" r="9461" b="11647"/>
              <a:stretch/>
            </p:blipFill>
            <p:spPr>
              <a:xfrm>
                <a:off x="15249157" y="33855153"/>
                <a:ext cx="1516137" cy="1371600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13418200" y="16765192"/>
              <a:ext cx="1883580" cy="3429000"/>
              <a:chOff x="18595752" y="34586730"/>
              <a:chExt cx="1883580" cy="3429000"/>
            </a:xfrm>
          </p:grpSpPr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79132" y="34586730"/>
                <a:ext cx="1600200" cy="1600200"/>
              </a:xfrm>
              <a:prstGeom prst="rect">
                <a:avLst/>
              </a:prstGeom>
            </p:spPr>
          </p:pic>
          <p:pic>
            <p:nvPicPr>
              <p:cNvPr id="105" name="Picture 104"/>
              <p:cNvPicPr>
                <a:picLocks noChangeAspect="1"/>
              </p:cNvPicPr>
              <p:nvPr/>
            </p:nvPicPr>
            <p:blipFill rotWithShape="1"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400" t="11501" r="10120" b="5459"/>
              <a:stretch/>
            </p:blipFill>
            <p:spPr>
              <a:xfrm>
                <a:off x="18595752" y="36186930"/>
                <a:ext cx="1725768" cy="182880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83" t="24411" r="11214" b="14185"/>
            <a:stretch/>
          </p:blipFill>
          <p:spPr>
            <a:xfrm>
              <a:off x="15314376" y="16486015"/>
              <a:ext cx="2329033" cy="124136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5434" y="17595917"/>
              <a:ext cx="1600200" cy="1600200"/>
            </a:xfrm>
            <a:prstGeom prst="rect">
              <a:avLst/>
            </a:prstGeom>
          </p:spPr>
        </p:pic>
      </p:grpSp>
      <p:pic>
        <p:nvPicPr>
          <p:cNvPr id="87" name="Picture 86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3836" y="9456480"/>
            <a:ext cx="4360107" cy="302842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412766" y="14661613"/>
            <a:ext cx="10620434" cy="4251675"/>
            <a:chOff x="26275669" y="13475702"/>
            <a:chExt cx="10620434" cy="4251675"/>
          </a:xfrm>
        </p:grpSpPr>
        <p:grpSp>
          <p:nvGrpSpPr>
            <p:cNvPr id="7" name="Group 6"/>
            <p:cNvGrpSpPr/>
            <p:nvPr/>
          </p:nvGrpSpPr>
          <p:grpSpPr>
            <a:xfrm>
              <a:off x="26275669" y="13475702"/>
              <a:ext cx="4876800" cy="4251675"/>
              <a:chOff x="26275669" y="13475702"/>
              <a:chExt cx="4876800" cy="4251675"/>
            </a:xfrm>
          </p:grpSpPr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75669" y="13475702"/>
                <a:ext cx="4876800" cy="3657600"/>
              </a:xfrm>
              <a:prstGeom prst="rect">
                <a:avLst/>
              </a:prstGeom>
            </p:spPr>
          </p:pic>
          <p:sp>
            <p:nvSpPr>
              <p:cNvPr id="91" name="Content Placeholder 2"/>
              <p:cNvSpPr txBox="1">
                <a:spLocks/>
              </p:cNvSpPr>
              <p:nvPr/>
            </p:nvSpPr>
            <p:spPr>
              <a:xfrm>
                <a:off x="26275669" y="17148443"/>
                <a:ext cx="4876125" cy="57893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No correlation</a:t>
                </a:r>
                <a:endParaRPr lang="en-US" b="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2018628" y="13569116"/>
              <a:ext cx="4877475" cy="4158261"/>
              <a:chOff x="32018628" y="13569116"/>
              <a:chExt cx="4877475" cy="4158261"/>
            </a:xfrm>
          </p:grpSpPr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19303" y="13569116"/>
                <a:ext cx="4876800" cy="3657600"/>
              </a:xfrm>
              <a:prstGeom prst="rect">
                <a:avLst/>
              </a:prstGeom>
            </p:spPr>
          </p:pic>
          <p:sp>
            <p:nvSpPr>
              <p:cNvPr id="95" name="Content Placeholder 2"/>
              <p:cNvSpPr txBox="1">
                <a:spLocks/>
              </p:cNvSpPr>
              <p:nvPr/>
            </p:nvSpPr>
            <p:spPr>
              <a:xfrm>
                <a:off x="32018628" y="17248393"/>
                <a:ext cx="4877475" cy="4789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0" i="1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Correlation</a:t>
                </a:r>
                <a:endParaRPr lang="en-US" b="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99" name="Picture 9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3544" y="17206103"/>
            <a:ext cx="3657600" cy="36576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00" y="29478656"/>
            <a:ext cx="3657600" cy="3657600"/>
          </a:xfrm>
          <a:prstGeom prst="rect">
            <a:avLst/>
          </a:prstGeom>
        </p:spPr>
      </p:pic>
      <p:sp>
        <p:nvSpPr>
          <p:cNvPr id="107" name="Rectangle 106"/>
          <p:cNvSpPr/>
          <p:nvPr/>
        </p:nvSpPr>
        <p:spPr>
          <a:xfrm>
            <a:off x="757119" y="6528138"/>
            <a:ext cx="230605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00" i="1" dirty="0">
              <a:solidFill>
                <a:srgbClr val="FF0000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3239662" y="10548057"/>
            <a:ext cx="2141395" cy="2748843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r>
              <a:rPr lang="en-US" sz="2800" b="0" dirty="0" smtClean="0"/>
              <a:t>Visualizing Dissimilarity of  Response Matrices in an Assay</a:t>
            </a:r>
            <a:endParaRPr lang="en-US" sz="2800" b="0" dirty="0" smtClean="0"/>
          </a:p>
          <a:p>
            <a:pPr algn="ctr"/>
            <a:endParaRPr lang="en-US" sz="4000" b="0" i="1" dirty="0" smtClean="0"/>
          </a:p>
          <a:p>
            <a:pPr algn="ctr"/>
            <a:endParaRPr lang="en-US" sz="4000" b="0" i="1" dirty="0" smtClean="0"/>
          </a:p>
        </p:txBody>
      </p:sp>
      <p:sp>
        <p:nvSpPr>
          <p:cNvPr id="112" name="TextBox 111"/>
          <p:cNvSpPr txBox="1"/>
          <p:nvPr/>
        </p:nvSpPr>
        <p:spPr>
          <a:xfrm>
            <a:off x="19621797" y="10745975"/>
            <a:ext cx="2318990" cy="23530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/>
          <a:p>
            <a:r>
              <a:rPr lang="en-US" sz="2800" b="0" dirty="0" smtClean="0"/>
              <a:t>Visualizing Dissimilarity of </a:t>
            </a:r>
            <a:r>
              <a:rPr lang="el-GR" sz="2800" b="0" dirty="0"/>
              <a:t>Δ</a:t>
            </a:r>
            <a:r>
              <a:rPr lang="en-US" sz="2800" b="0" dirty="0" smtClean="0"/>
              <a:t> Bliss Matrices in an Assay</a:t>
            </a:r>
            <a:endParaRPr lang="en-US" sz="2800" b="0" dirty="0" smtClean="0"/>
          </a:p>
          <a:p>
            <a:pPr algn="ctr"/>
            <a:endParaRPr lang="en-US" sz="4000" b="0" i="1" dirty="0" smtClean="0"/>
          </a:p>
          <a:p>
            <a:pPr algn="ctr"/>
            <a:endParaRPr lang="en-US" sz="4000" b="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yl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3832</TotalTime>
  <Words>594</Words>
  <Application>Microsoft Office PowerPoint</Application>
  <PresentationFormat>Custom</PresentationFormat>
  <Paragraphs>202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Century Gothic</vt:lpstr>
      <vt:lpstr>Times</vt:lpstr>
      <vt:lpstr>Kyle Theme</vt:lpstr>
      <vt:lpstr>PowerPoint Presentation</vt:lpstr>
    </vt:vector>
  </TitlesOfParts>
  <Company>NIH - NHGRI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User</dc:creator>
  <cp:lastModifiedBy>Lee, Sarita (NIH/NCATS) [F]</cp:lastModifiedBy>
  <cp:revision>212</cp:revision>
  <dcterms:created xsi:type="dcterms:W3CDTF">2001-05-18T19:51:53Z</dcterms:created>
  <dcterms:modified xsi:type="dcterms:W3CDTF">2017-08-02T18:33:29Z</dcterms:modified>
</cp:coreProperties>
</file>